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embeddedFontLst>
    <p:embeddedFont>
      <p:font typeface="Montserrat"/>
      <p:regular r:id="rId61"/>
      <p:bold r:id="rId62"/>
      <p:italic r:id="rId63"/>
      <p:boldItalic r:id="rId64"/>
    </p:embeddedFont>
    <p:embeddedFont>
      <p:font typeface="Lato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66" Type="http://schemas.openxmlformats.org/officeDocument/2006/relationships/font" Target="fonts/Lato-bold.fntdata"/><Relationship Id="rId21" Type="http://schemas.openxmlformats.org/officeDocument/2006/relationships/slide" Target="slides/slide16.xml"/><Relationship Id="rId65" Type="http://schemas.openxmlformats.org/officeDocument/2006/relationships/font" Target="fonts/Lato-regular.fntdata"/><Relationship Id="rId24" Type="http://schemas.openxmlformats.org/officeDocument/2006/relationships/slide" Target="slides/slide19.xml"/><Relationship Id="rId68" Type="http://schemas.openxmlformats.org/officeDocument/2006/relationships/font" Target="fonts/Lato-boldItalic.fntdata"/><Relationship Id="rId23" Type="http://schemas.openxmlformats.org/officeDocument/2006/relationships/slide" Target="slides/slide18.xml"/><Relationship Id="rId67" Type="http://schemas.openxmlformats.org/officeDocument/2006/relationships/font" Target="fonts/Lato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893881a6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b893881a6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b893881a63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b893881a6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b893881a6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b893881a6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11b2bc5d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c11b2bc5d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516d81c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f516d81c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b893881a6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b893881a6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11b2bc5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c11b2bc5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11b2bc5d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c11b2bc5d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6060f3de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6060f3de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11b2bc5d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c11b2bc5d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89adc587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89adc587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11b2bc5d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c11b2bc5d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c11b2bc5d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c11b2bc5d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c11b2bc5d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c11b2bc5d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23e8726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23e8726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23e8726e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c23e8726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6060f3de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c6060f3de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f650ea37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ff650ea37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f516d81c5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f516d81c5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f55afc171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f55afc171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f55afc171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f55afc171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ea7c099f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ea7c099f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ff6a476c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ff6a476c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ff6a476c1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ff6a476c1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ff6a476c1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ff6a476c1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ff6a476c1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ff6a476c1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ff6a476c1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ff6a476c1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c6060f3de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c6060f3de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cab4500b0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cab4500b0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cab4500b0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cab4500b0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f516d81c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f516d81c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f566a54ea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f566a54ea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ea7c099f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ea7c099f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f566a54ea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f566a54ea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516d81c5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516d81c5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ff6a476c1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ff6a476c1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ff6a476c1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ff6a476c1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da2b90c2d3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da2b90c2d3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f516d81c5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f516d81c5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ca841211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ca841211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f516d81c5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f516d81c5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c1da71bb9c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c1da71bb9c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b110f0ca3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cb110f0ca3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ea7c099f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bea7c099f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cb110f0ca3_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cb110f0ca3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f8425565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f8425565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ff8425565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ff8425565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ff8425565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ff8425565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b893881a6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b893881a6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c11b2bc5d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c11b2bc5d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16d2a125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16d2a125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893881a6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b893881a6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b893881a6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b893881a6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b893881a6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b893881a6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github.com/htmw/2024S-Code-Avengers/wiki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 Buddy</a:t>
            </a:r>
            <a:br>
              <a:rPr lang="en"/>
            </a:br>
            <a:r>
              <a:rPr lang="en" sz="1466"/>
              <a:t>Sprint 4 Update</a:t>
            </a:r>
            <a:endParaRPr sz="146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6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33"/>
              <a:t>Team 5 - Code Avengers</a:t>
            </a:r>
            <a:endParaRPr sz="2433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535775" y="3924925"/>
            <a:ext cx="40188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Pace University Capstone Project - </a:t>
            </a:r>
            <a:r>
              <a:rPr lang="en"/>
              <a:t>Spring</a:t>
            </a:r>
            <a:r>
              <a:rPr lang="en"/>
              <a:t>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0800"/>
            <a:ext cx="8839200" cy="4601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0800"/>
            <a:ext cx="8839200" cy="4601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0800"/>
            <a:ext cx="8839200" cy="4601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Viable Product</a:t>
            </a:r>
            <a:endParaRPr/>
          </a:p>
        </p:txBody>
      </p:sp>
      <p:sp>
        <p:nvSpPr>
          <p:cNvPr id="218" name="Google Shape;218;p25"/>
          <p:cNvSpPr txBox="1"/>
          <p:nvPr>
            <p:ph idx="1" type="body"/>
          </p:nvPr>
        </p:nvSpPr>
        <p:spPr>
          <a:xfrm>
            <a:off x="1431300" y="1307850"/>
            <a:ext cx="5027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Our MVP will consist of the following functionalities:</a:t>
            </a:r>
            <a:endParaRPr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Generate Book Recommendations for the User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User can create and manage custom book collections such as: “Books to Read” or “Books I Love”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site will contain basic marketplace functionality with a shopping cart the user can manage and being able to purchase books.</a:t>
            </a:r>
            <a:endParaRPr/>
          </a:p>
        </p:txBody>
      </p:sp>
      <p:sp>
        <p:nvSpPr>
          <p:cNvPr id="219" name="Google Shape;219;p25"/>
          <p:cNvSpPr/>
          <p:nvPr/>
        </p:nvSpPr>
        <p:spPr>
          <a:xfrm>
            <a:off x="8555200" y="133800"/>
            <a:ext cx="297300" cy="2898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and Algorithm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1297500" y="4069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Technologies</a:t>
            </a:r>
            <a:endParaRPr/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30092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1900" y="1555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1555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5150" y="3122513"/>
            <a:ext cx="992700" cy="9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/>
        </p:nvSpPr>
        <p:spPr>
          <a:xfrm>
            <a:off x="4541450" y="1779000"/>
            <a:ext cx="33894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will be using the React JS library to create our UI along with some HTML and CSS as well.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our login/registration we will be using Google Firebase. They allow you to interact with it through an API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End </a:t>
            </a:r>
            <a:r>
              <a:rPr lang="en"/>
              <a:t>Technologies</a:t>
            </a:r>
            <a:endParaRPr/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6744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306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0400" y="16744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3650" y="3241450"/>
            <a:ext cx="992700" cy="9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/>
        </p:nvSpPr>
        <p:spPr>
          <a:xfrm>
            <a:off x="4638075" y="1674475"/>
            <a:ext cx="34860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are using PyTorch for our ML Algorithm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will create an API for the algorithm using Python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backend will be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written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 Java using the Spring Framework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Database will be Postgres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1234250" y="114725"/>
            <a:ext cx="70389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Algorithm</a:t>
            </a:r>
            <a:endParaRPr/>
          </a:p>
        </p:txBody>
      </p:sp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1249250" y="865650"/>
            <a:ext cx="7008900" cy="3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6528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823"/>
              <a:buAutoNum type="arabicPeriod"/>
            </a:pPr>
            <a:r>
              <a:rPr lang="en" sz="822"/>
              <a:t>Feature Vector Construction:</a:t>
            </a:r>
            <a:endParaRPr sz="822"/>
          </a:p>
          <a:p>
            <a:pPr indent="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822"/>
              <a:t>Represent each book as a vector of features. Each dimension corresponds to a specific characteristic or keyword associated with the book.</a:t>
            </a:r>
            <a:br>
              <a:rPr lang="en" sz="822"/>
            </a:br>
            <a:r>
              <a:rPr lang="en" sz="822"/>
              <a:t>For textual features, use techniques like TF-IDF to weight the importance of each word or tag.</a:t>
            </a:r>
            <a:endParaRPr sz="82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822"/>
              <a:t>2.  Cosine Similarity Calculation:</a:t>
            </a:r>
            <a:endParaRPr sz="822"/>
          </a:p>
          <a:p>
            <a:pPr indent="45720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822"/>
              <a:t>Calculate the cosine of the angle between two book vectors, A and B, using the formula: </a:t>
            </a:r>
            <a:r>
              <a:rPr b="1" lang="en" sz="822"/>
              <a:t>Cosine Similarity = </a:t>
            </a:r>
            <a:r>
              <a:rPr b="1" lang="en" sz="809">
                <a:latin typeface="Arial"/>
                <a:ea typeface="Arial"/>
                <a:cs typeface="Arial"/>
                <a:sym typeface="Arial"/>
              </a:rPr>
              <a:t>(A⋅B)/‖A‖‖B‖ </a:t>
            </a:r>
            <a:endParaRPr b="1" sz="809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806">
                <a:latin typeface="Arial"/>
                <a:ea typeface="Arial"/>
                <a:cs typeface="Arial"/>
                <a:sym typeface="Arial"/>
              </a:rPr>
              <a:t>Where:</a:t>
            </a:r>
            <a:endParaRPr sz="806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806">
                <a:latin typeface="Arial"/>
                <a:ea typeface="Arial"/>
                <a:cs typeface="Arial"/>
                <a:sym typeface="Arial"/>
              </a:rPr>
              <a:t>A⋅B is the dot product of vectors A and B</a:t>
            </a:r>
            <a:br>
              <a:rPr lang="en" sz="806">
                <a:latin typeface="Arial"/>
                <a:ea typeface="Arial"/>
                <a:cs typeface="Arial"/>
                <a:sym typeface="Arial"/>
              </a:rPr>
            </a:br>
            <a:r>
              <a:rPr lang="en" sz="806">
                <a:latin typeface="Arial"/>
                <a:ea typeface="Arial"/>
                <a:cs typeface="Arial"/>
                <a:sym typeface="Arial"/>
              </a:rPr>
              <a:t>‖A‖ and ∥B∥ are the magnitudes (Euclidean norms) of vectors A and B, respectively.</a:t>
            </a:r>
            <a:endParaRPr sz="80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806">
                <a:latin typeface="Arial"/>
                <a:ea typeface="Arial"/>
                <a:cs typeface="Arial"/>
                <a:sym typeface="Arial"/>
              </a:rPr>
              <a:t>3. Interpretation:</a:t>
            </a:r>
            <a:endParaRPr sz="806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806">
                <a:latin typeface="Arial"/>
                <a:ea typeface="Arial"/>
                <a:cs typeface="Arial"/>
                <a:sym typeface="Arial"/>
              </a:rPr>
              <a:t>The cosine similarity ranges from -1 to 1, where 1 means identical, 0 indicates orthogonality (no similarity), and -1 implies opposite.</a:t>
            </a:r>
            <a:br>
              <a:rPr lang="en" sz="806">
                <a:latin typeface="Arial"/>
                <a:ea typeface="Arial"/>
                <a:cs typeface="Arial"/>
                <a:sym typeface="Arial"/>
              </a:rPr>
            </a:br>
            <a:r>
              <a:rPr lang="en" sz="806">
                <a:latin typeface="Arial"/>
                <a:ea typeface="Arial"/>
                <a:cs typeface="Arial"/>
                <a:sym typeface="Arial"/>
              </a:rPr>
              <a:t>For book recommendations, we focus on positive similarity scores, with higher scores indicating greater similarity.</a:t>
            </a:r>
            <a:endParaRPr sz="80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806">
                <a:latin typeface="Arial"/>
                <a:ea typeface="Arial"/>
                <a:cs typeface="Arial"/>
                <a:sym typeface="Arial"/>
              </a:rPr>
              <a:t>4. Recommendation:</a:t>
            </a:r>
            <a:endParaRPr sz="806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rPr lang="en" sz="806">
                <a:latin typeface="Arial"/>
                <a:ea typeface="Arial"/>
                <a:cs typeface="Arial"/>
                <a:sym typeface="Arial"/>
              </a:rPr>
              <a:t>For a target book, calculate its cosine similarity with all other books in the dataset.</a:t>
            </a:r>
            <a:br>
              <a:rPr lang="en" sz="806">
                <a:latin typeface="Arial"/>
                <a:ea typeface="Arial"/>
                <a:cs typeface="Arial"/>
                <a:sym typeface="Arial"/>
              </a:rPr>
            </a:br>
            <a:r>
              <a:rPr lang="en" sz="806">
                <a:latin typeface="Arial"/>
                <a:ea typeface="Arial"/>
                <a:cs typeface="Arial"/>
                <a:sym typeface="Arial"/>
              </a:rPr>
              <a:t>Recommend books with the highest similarity scores to the reader.</a:t>
            </a:r>
            <a:endParaRPr sz="806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Architecture Diagram</a:t>
            </a:r>
            <a:endParaRPr/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738" y="1248375"/>
            <a:ext cx="4390518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478050" y="1527000"/>
            <a:ext cx="2662200" cy="20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Team Details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Improvements Made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Project Description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Working Agreement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Personas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Technologies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Algorithms</a:t>
            </a:r>
            <a:endParaRPr sz="1600"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5198200" y="1527000"/>
            <a:ext cx="2662200" cy="20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 startAt="8"/>
            </a:pPr>
            <a:r>
              <a:rPr lang="en" sz="1600"/>
              <a:t>Diagrams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 startAt="8"/>
            </a:pPr>
            <a:r>
              <a:rPr lang="en" sz="1600"/>
              <a:t>Product Backlog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 startAt="8"/>
            </a:pPr>
            <a:r>
              <a:rPr lang="en" sz="1600"/>
              <a:t>Sprint Summaries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 startAt="8"/>
            </a:pPr>
            <a:r>
              <a:rPr lang="en" sz="1600"/>
              <a:t>Sprint 4 Backlog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 startAt="8"/>
            </a:pPr>
            <a:r>
              <a:rPr lang="en" sz="1600"/>
              <a:t>Metrics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 startAt="8"/>
            </a:pPr>
            <a:r>
              <a:rPr lang="en" sz="1600"/>
              <a:t>Retrospective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 startAt="8"/>
            </a:pPr>
            <a:r>
              <a:rPr lang="en" sz="1600"/>
              <a:t>Demo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</a:t>
            </a:r>
            <a:r>
              <a:rPr lang="en"/>
              <a:t> Diagram</a:t>
            </a:r>
            <a:endParaRPr/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425" y="1134325"/>
            <a:ext cx="5313142" cy="3530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</a:t>
            </a:r>
            <a:r>
              <a:rPr lang="en"/>
              <a:t> Diagram</a:t>
            </a:r>
            <a:endParaRPr/>
          </a:p>
        </p:txBody>
      </p:sp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600" y="1261075"/>
            <a:ext cx="6630704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</a:t>
            </a:r>
            <a:r>
              <a:rPr lang="en"/>
              <a:t> Diagram</a:t>
            </a:r>
            <a:endParaRPr/>
          </a:p>
        </p:txBody>
      </p:sp>
      <p:pic>
        <p:nvPicPr>
          <p:cNvPr id="279" name="Google Shape;2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600" y="1307850"/>
            <a:ext cx="3062694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Diagram</a:t>
            </a:r>
            <a:endParaRPr/>
          </a:p>
        </p:txBody>
      </p:sp>
      <p:pic>
        <p:nvPicPr>
          <p:cNvPr id="285" name="Google Shape;2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150" y="1192675"/>
            <a:ext cx="5179692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Diagram</a:t>
            </a:r>
            <a:endParaRPr/>
          </a:p>
        </p:txBody>
      </p:sp>
      <p:pic>
        <p:nvPicPr>
          <p:cNvPr id="291" name="Google Shape;2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975" y="1096050"/>
            <a:ext cx="5032060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Recap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7050"/>
            <a:ext cx="8839204" cy="4121797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8"/>
          <p:cNvSpPr/>
          <p:nvPr/>
        </p:nvSpPr>
        <p:spPr>
          <a:xfrm>
            <a:off x="8614625" y="74350"/>
            <a:ext cx="297300" cy="2898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Backlog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2150"/>
            <a:ext cx="8839204" cy="2939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7288"/>
            <a:ext cx="8839204" cy="3508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00" y="1656775"/>
            <a:ext cx="2365875" cy="23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9863" y="1656775"/>
            <a:ext cx="2368296" cy="23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4844" y="1656775"/>
            <a:ext cx="2261957" cy="23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 txBox="1"/>
          <p:nvPr/>
        </p:nvSpPr>
        <p:spPr>
          <a:xfrm>
            <a:off x="1589613" y="346700"/>
            <a:ext cx="596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Team Members</a:t>
            </a:r>
            <a:endParaRPr b="1"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487275" y="4055950"/>
            <a:ext cx="236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Jimmy Karoly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Scrum Master/Developer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3389112" y="4055950"/>
            <a:ext cx="236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Dhanasri Salla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Machine Learning Engineer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6242925" y="4055950"/>
            <a:ext cx="236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Sai Sandeep Mandava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Machine Learning Engineer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Summaries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/>
          <p:nvPr>
            <p:ph idx="4294967295" type="title"/>
          </p:nvPr>
        </p:nvSpPr>
        <p:spPr>
          <a:xfrm>
            <a:off x="291375" y="237675"/>
            <a:ext cx="38163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 Tasks</a:t>
            </a:r>
            <a:endParaRPr/>
          </a:p>
        </p:txBody>
      </p:sp>
      <p:pic>
        <p:nvPicPr>
          <p:cNvPr id="328" name="Google Shape;3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63" y="962650"/>
            <a:ext cx="8561275" cy="39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238" y="203450"/>
            <a:ext cx="7525514" cy="4736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/>
          <p:nvPr>
            <p:ph idx="4294967295" type="title"/>
          </p:nvPr>
        </p:nvSpPr>
        <p:spPr>
          <a:xfrm>
            <a:off x="291375" y="237675"/>
            <a:ext cx="52311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Stories</a:t>
            </a:r>
            <a:endParaRPr/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00" y="828875"/>
            <a:ext cx="8808402" cy="407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00" y="152400"/>
            <a:ext cx="769481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 Backlog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1600"/>
            <a:ext cx="8839204" cy="3500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6438"/>
            <a:ext cx="8839204" cy="3750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 Test Cases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1425"/>
            <a:ext cx="8839204" cy="4160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6"/>
          <p:cNvPicPr preferRelativeResize="0"/>
          <p:nvPr/>
        </p:nvPicPr>
        <p:blipFill rotWithShape="1">
          <a:blip r:embed="rId3">
            <a:alphaModFix/>
          </a:blip>
          <a:srcRect b="1200" l="0" r="0" t="1190"/>
          <a:stretch/>
        </p:blipFill>
        <p:spPr>
          <a:xfrm>
            <a:off x="487300" y="1656775"/>
            <a:ext cx="2365875" cy="23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 rotWithShape="1">
          <a:blip r:embed="rId4">
            <a:alphaModFix/>
          </a:blip>
          <a:srcRect b="855" l="0" r="0" t="845"/>
          <a:stretch/>
        </p:blipFill>
        <p:spPr>
          <a:xfrm>
            <a:off x="3389863" y="1656775"/>
            <a:ext cx="2368296" cy="23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 rotWithShape="1">
          <a:blip r:embed="rId5">
            <a:alphaModFix/>
          </a:blip>
          <a:srcRect b="0" l="1811" r="1811" t="0"/>
          <a:stretch/>
        </p:blipFill>
        <p:spPr>
          <a:xfrm>
            <a:off x="6294844" y="1656775"/>
            <a:ext cx="2261957" cy="231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6"/>
          <p:cNvSpPr txBox="1"/>
          <p:nvPr/>
        </p:nvSpPr>
        <p:spPr>
          <a:xfrm>
            <a:off x="1589613" y="364800"/>
            <a:ext cx="596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Team Members</a:t>
            </a:r>
            <a:endParaRPr b="1"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487350" y="4099700"/>
            <a:ext cx="236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Praveen Raj Gujju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3391112" y="4099700"/>
            <a:ext cx="236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Anusha Meka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Developer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6242925" y="4099700"/>
            <a:ext cx="236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Sairam Vinjamoori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Developer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3863"/>
            <a:ext cx="8839204" cy="3875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 Metrics and Charts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Velocity and Completed/Committed Metrics</a:t>
            </a:r>
            <a:endParaRPr/>
          </a:p>
        </p:txBody>
      </p:sp>
      <p:pic>
        <p:nvPicPr>
          <p:cNvPr id="385" name="Google Shape;3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25" y="1463950"/>
            <a:ext cx="5781659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4"/>
          <p:cNvSpPr txBox="1"/>
          <p:nvPr/>
        </p:nvSpPr>
        <p:spPr>
          <a:xfrm>
            <a:off x="6704400" y="2236525"/>
            <a:ext cx="18954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Velocity: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-Sprint 2: 27 Points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-Sprint 3: 30 Points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-Sprint 4: 40 Points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Average Completed/Committed Ratio: 91%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00" y="152400"/>
            <a:ext cx="769481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513" y="152400"/>
            <a:ext cx="783497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 Retrospective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3525"/>
            <a:ext cx="8839204" cy="437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9"/>
          <p:cNvSpPr txBox="1"/>
          <p:nvPr>
            <p:ph type="title"/>
          </p:nvPr>
        </p:nvSpPr>
        <p:spPr>
          <a:xfrm>
            <a:off x="823850" y="2053000"/>
            <a:ext cx="55833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for Sprint 4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Screenshots </a:t>
            </a:r>
            <a:endParaRPr/>
          </a:p>
        </p:txBody>
      </p:sp>
      <p:pic>
        <p:nvPicPr>
          <p:cNvPr id="417" name="Google Shape;41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788" y="1063500"/>
            <a:ext cx="6066427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663" y="501175"/>
            <a:ext cx="7298673" cy="41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7"/>
          <p:cNvPicPr preferRelativeResize="0"/>
          <p:nvPr/>
        </p:nvPicPr>
        <p:blipFill rotWithShape="1">
          <a:blip r:embed="rId3">
            <a:alphaModFix/>
          </a:blip>
          <a:srcRect b="209" l="0" r="0" t="199"/>
          <a:stretch/>
        </p:blipFill>
        <p:spPr>
          <a:xfrm>
            <a:off x="1936575" y="1702025"/>
            <a:ext cx="2365875" cy="231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 rotWithShape="1">
          <a:blip r:embed="rId4">
            <a:alphaModFix/>
          </a:blip>
          <a:srcRect b="0" l="2856" r="2866" t="0"/>
          <a:stretch/>
        </p:blipFill>
        <p:spPr>
          <a:xfrm>
            <a:off x="4839138" y="1702025"/>
            <a:ext cx="2368297" cy="23187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/>
        </p:nvSpPr>
        <p:spPr>
          <a:xfrm>
            <a:off x="1587600" y="355750"/>
            <a:ext cx="596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Team Members</a:t>
            </a:r>
            <a:endParaRPr b="1"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1936612" y="4092175"/>
            <a:ext cx="236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Krushal Rama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Developer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4840387" y="4092175"/>
            <a:ext cx="236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Alekhya Bommineni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Developer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148" y="615875"/>
            <a:ext cx="2614153" cy="3911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4276" y="1306863"/>
            <a:ext cx="4891899" cy="2529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63" y="152400"/>
            <a:ext cx="834146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2975"/>
            <a:ext cx="8839204" cy="3517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475" y="708500"/>
            <a:ext cx="7549752" cy="42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5"/>
          <p:cNvSpPr txBox="1"/>
          <p:nvPr>
            <p:ph idx="4294967295" type="title"/>
          </p:nvPr>
        </p:nvSpPr>
        <p:spPr>
          <a:xfrm>
            <a:off x="397750" y="96200"/>
            <a:ext cx="7038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New Guest Checkout Route</a:t>
            </a:r>
            <a:endParaRPr sz="25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WikiPage Link</a:t>
            </a:r>
            <a:endParaRPr/>
          </a:p>
        </p:txBody>
      </p:sp>
      <p:sp>
        <p:nvSpPr>
          <p:cNvPr id="450" name="Google Shape;450;p66"/>
          <p:cNvSpPr txBox="1"/>
          <p:nvPr>
            <p:ph idx="1" type="body"/>
          </p:nvPr>
        </p:nvSpPr>
        <p:spPr>
          <a:xfrm>
            <a:off x="1297500" y="2264700"/>
            <a:ext cx="70389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https://github.com/htmw/2024S-Code-Avengers/wiki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7"/>
          <p:cNvSpPr txBox="1"/>
          <p:nvPr/>
        </p:nvSpPr>
        <p:spPr>
          <a:xfrm>
            <a:off x="2476350" y="2171550"/>
            <a:ext cx="4191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Application Demo</a:t>
            </a:r>
            <a:endParaRPr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due to Professor’s Feedback</a:t>
            </a:r>
            <a:endParaRPr/>
          </a:p>
        </p:txBody>
      </p:sp>
      <p:sp>
        <p:nvSpPr>
          <p:cNvPr id="179" name="Google Shape;179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stories for Sprint recap instead of bullet points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Added historic and average metrics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Reformatted chart slides to show headers if charts were split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Made MVP description more detailed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Corrected labels for burndown charts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Slides with changes have this icon: </a:t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3917125" y="3307625"/>
            <a:ext cx="297300" cy="2898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>
            <p:ph type="title"/>
          </p:nvPr>
        </p:nvSpPr>
        <p:spPr>
          <a:xfrm>
            <a:off x="1297500" y="393750"/>
            <a:ext cx="3798900" cy="6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pic>
        <p:nvPicPr>
          <p:cNvPr id="186" name="Google Shape;1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926" y="1027639"/>
            <a:ext cx="3798901" cy="3775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Working Agreement</a:t>
            </a:r>
            <a:endParaRPr/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700" y="1161475"/>
            <a:ext cx="4334497" cy="3530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